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24"/>
  </p:notesMasterIdLst>
  <p:sldIdLst>
    <p:sldId id="256" r:id="rId5"/>
    <p:sldId id="262" r:id="rId6"/>
    <p:sldId id="278" r:id="rId7"/>
    <p:sldId id="270" r:id="rId8"/>
    <p:sldId id="268" r:id="rId9"/>
    <p:sldId id="267" r:id="rId10"/>
    <p:sldId id="271" r:id="rId11"/>
    <p:sldId id="266" r:id="rId12"/>
    <p:sldId id="265" r:id="rId13"/>
    <p:sldId id="263" r:id="rId14"/>
    <p:sldId id="272" r:id="rId15"/>
    <p:sldId id="261" r:id="rId16"/>
    <p:sldId id="275" r:id="rId17"/>
    <p:sldId id="276" r:id="rId18"/>
    <p:sldId id="274" r:id="rId19"/>
    <p:sldId id="264" r:id="rId20"/>
    <p:sldId id="273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B52A1-664B-EC6D-F6C1-E90F489898A4}" v="1512" vWet="1513" dt="2024-04-02T18:25:32.836"/>
    <p1510:client id="{4259859D-2A23-40E0-99B6-9793A1D50F87}" v="2183" dt="2024-04-02T18:52:26.105"/>
    <p1510:client id="{6788C1D0-94B9-2C0A-A4DA-E0D0A40CEF37}" v="272" dt="2024-04-04T17:18:45.422"/>
    <p1510:client id="{67CD78CE-D048-C260-A6BB-B90D059F07BD}" v="548" dt="2024-04-02T19:01:38.777"/>
    <p1510:client id="{6FBEDEE3-BBE0-B5F9-0294-EBD8ED06B534}" v="13" dt="2024-04-04T17:53:10.089"/>
    <p1510:client id="{77122EA3-7737-D603-34BD-D7577040015C}" v="159" dt="2024-04-04T17:02:42.473"/>
    <p1510:client id="{97CDC2E0-4133-F889-E6FB-414C6C5C8880}" v="496" dt="2024-04-04T17:18:54.922"/>
    <p1510:client id="{B4F99D15-FFCE-4A5D-ABF8-E271EF46BF05}" v="56" dt="2024-04-02T17:57:38.404"/>
    <p1510:client id="{C016CC10-7B55-8489-424C-574E74EA7DDA}" v="21" dt="2024-04-04T17:41:15.206"/>
    <p1510:client id="{D5D76EE1-4867-294B-13C0-7175EC995ACC}" v="42" dt="2024-04-04T17:42:13.104"/>
    <p1510:client id="{F1E86C3D-4352-0ED1-026A-545C5E82FDB9}" v="977" dt="2024-04-02T18:06:07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18:43:50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714 1 24575,'0'0'0,"1"0"0,-1 0 0,0-1 0,1 1 0,-1 0 0,1 0 0,-1 0 0,1 0 0,-1 0 0,1 0 0,-1 0 0,0 0 0,1 1 0,-1-1 0,1 0 0,-1 0 0,1 0 0,-1 0 0,0 0 0,1 1 0,-1-1 0,0 0 0,1 0 0,-1 1 0,0-1 0,1 0 0,-1 1 0,0-1 0,1 0 0,-1 1 0,0-1 0,0 0 0,1 1 0,-1-1 0,0 1 0,0-1 0,0 0 0,0 1 0,0-1 0,1 1 0,-1-1 0,0 1 0,0-1 0,0 1 0,0-1 0,0 0 0,0 1 0,-1-1 0,1 1 0,0-1 0,0 1 0,0-1 0,0 0 0,0 1 0,-1-1 0,1 1 0,0-1 0,0 0 0,-1 1 0,-19 26 0,16-23 0,-27 34 0,-2-1 0,-1-2 0,-70 55 0,44-39 0,17-13 0,31-28 0,2 1 0,0 0 0,0 0 0,1 1 0,0 0 0,1 0 0,0 1 0,1 0 0,1 1 0,0 0 0,-7 26 0,7-16 0,0 0 0,2 1 0,1 0 0,1 0 0,0 0 0,4 31 0,0-44 0,0 0 0,0 0 0,1-1 0,1 1 0,0-1 0,7 14 0,38 62 0,-24-46 0,158 302 0,-175-325 0,-1 1 0,-1 0 0,-1 1 0,-1-1 0,0 1 0,-2 0 0,1 31 0,6 39 0,-7-74 0,-1 1 0,-1 0 0,0-1 0,-1 1 0,0-1 0,-2 1 0,0-1 0,-1 0 0,-7 20 0,-2-2 0,-1-2 0,-2 1 0,-24 36 0,22-44 0,-1-1 0,-1-1 0,0 0 0,-2-2 0,-1-1 0,0-1 0,-43 27 0,55-39 0,-1-1 0,-1-1 0,1 0 0,-1-1 0,0 0 0,0-1 0,-16 2 0,-26 6 0,23 3 0,32-14 0,0 0 0,-1 0 0,1 1 0,-1-1 0,1 0 0,-1 0 0,1 1 0,0-1 0,-1 0 0,1 1 0,0-1 0,-1 0 0,1 1 0,0-1 0,-1 1 0,1-1 0,0 0 0,0 1 0,-1-1 0,1 1 0,0-1 0,0 1 0,0-1 0,0 1 0,0-1 0,0 1 0,0-1 0,0 1 0,0-1 0,0 0 0,0 1 0,0-1 0,0 1 0,0-1 0,0 1 0,0-1 0,0 1 0,1-1 0,-1 1 0,0-1 0,0 1 0,1-1 0,-1 0 0,0 1 0,1-1 0,-1 0 0,0 1 0,1-1 0,-1 0 0,0 1 0,1-1 0,-1 0 0,1 0 0,-1 1 0,0-1 0,1 0 0,-1 0 0,1 0 0,-1 0 0,1 1 0,-1-1 0,1 0 0,-1 0 0,1 0 0,0 0 0,22 7 0,0 0 0,0-2 0,26 3 0,32 8 0,-74-14 0,80 24 0,-76-22 0,0 0 0,0 1 0,-1 0 0,1 1 0,14 11 0,-24-17 0,0 1 0,0 0 0,0 0 0,0 0 0,0 0 0,0 0 0,0 0 0,-1 0 0,1 0 0,0 0 0,0 0 0,-1 0 0,1 0 0,-1 1 0,1-1 0,-1 0 0,0 0 0,1 1 0,-1-1 0,0 0 0,0 0 0,0 1 0,0-1 0,0 0 0,0 1 0,0-1 0,0 0 0,-1 1 0,1-1 0,0 0 0,-1 0 0,1 1 0,-1-1 0,1 0 0,-1 0 0,-1 2 0,-3 3 0,-1 1 0,0-1 0,0-1 0,0 1 0,-8 4 0,-14 15 0,23-19 0,-1 1 0,0-1 0,0 0 0,-1 0 0,0-1 0,0 0 0,0 0 0,0 0 0,-1-1 0,0 0 0,0-1 0,0 0 0,0 0 0,-13 3 0,9-3 0,0 1 0,0 1 0,1 0 0,-1 0 0,1 1 0,0 1 0,1 0 0,0 0 0,0 1 0,1 1 0,-1-1 0,2 1 0,-1 1 0,2 0 0,-1 0 0,1 0 0,1 1 0,-7 14 0,-12 18 0,17-30 0,0 0 0,1 0 0,0 0 0,1 1 0,0 0 0,2 0 0,-1 1 0,2-1 0,-3 17 0,4-2 0,0 0 0,2 0 0,1 0 0,9 58 0,-9-79 0,1 0 0,0 0 0,1-1 0,0 1 0,0 0 0,0-1 0,1 0 0,0 1 0,1-2 0,-1 1 0,1 0 0,1-1 0,-1 0 0,1 0 0,0-1 0,0 1 0,1-1 0,0-1 0,-1 1 0,2-1 0,-1 0 0,12 4 0,15 5 0,52 29 0,18 8 0,-85-43-116,4 3-134,1-1 0,0-2 1,0 0-1,30 3 0,-31-8-6576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2F0C2-EBB8-4644-95DF-82B38825F6A2}" type="datetimeFigureOut"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850AE-AF99-44D6-8F0D-3BBAF6D421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1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1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7599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93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64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5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6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2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9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47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30F35EF-41DA-53D5-83DB-8CFD4E20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33877" r="9085" b="14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82E23-7EA2-50A2-6E55-B54E5BD1A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Fluoroscopy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A1BB8-4E05-5F96-B38F-E6B13C62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037324" cy="9037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James, </a:t>
            </a:r>
            <a:r>
              <a:rPr lang="en-US" err="1">
                <a:cs typeface="Calibri"/>
              </a:rPr>
              <a:t>armin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nate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pete</a:t>
            </a:r>
            <a:r>
              <a:rPr lang="en-US">
                <a:cs typeface="Calibri"/>
              </a:rPr>
              <a:t>, Sean, Hanro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EBE7F-C1C5-B412-71AD-95F3FC38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953" y="1660801"/>
            <a:ext cx="4811919" cy="3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0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8A3-F4B7-9E99-01DF-6DF5F084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Motor Control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X1508 Miniature Dual DC Motor Driver">
            <a:extLst>
              <a:ext uri="{FF2B5EF4-FFF2-40B4-BE49-F238E27FC236}">
                <a16:creationId xmlns:a16="http://schemas.microsoft.com/office/drawing/2014/main" id="{25FB6FF6-6D48-3745-8D27-960C3557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" t="-1992" r="266" b="12893"/>
          <a:stretch/>
        </p:blipFill>
        <p:spPr>
          <a:xfrm>
            <a:off x="6492161" y="647699"/>
            <a:ext cx="4653969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4CCD-5280-ABF3-C3DD-9D6C8883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6v DC motors are used to actuate both the C-Arm and bed. </a:t>
            </a:r>
          </a:p>
          <a:p>
            <a:pPr>
              <a:buClr>
                <a:srgbClr val="EF53A5"/>
              </a:buClr>
            </a:pPr>
            <a:r>
              <a:rPr lang="en-US"/>
              <a:t>The DC motors are controlled with a MX1508 motor controller to control direction. </a:t>
            </a:r>
          </a:p>
          <a:p>
            <a:pPr>
              <a:buClr>
                <a:srgbClr val="EF53A5"/>
              </a:buClr>
            </a:pPr>
            <a:r>
              <a:rPr lang="en-US"/>
              <a:t>DC motors vs Stepper motors for C arm </a:t>
            </a:r>
          </a:p>
          <a:p>
            <a:pPr marL="0" indent="0">
              <a:buClr>
                <a:srgbClr val="EF53A5"/>
              </a:buClr>
              <a:buNone/>
            </a:pPr>
            <a:endParaRPr lang="en-US"/>
          </a:p>
        </p:txBody>
      </p:sp>
      <p:pic>
        <p:nvPicPr>
          <p:cNvPr id="5" name="Picture 4" descr="N20 DC 3V 150RPM Speed Reduction Gear DC Motor with Metal 3 * 10mm Output  Shaft Size D Type for DIY Electric Toys Robots Models">
            <a:extLst>
              <a:ext uri="{FF2B5EF4-FFF2-40B4-BE49-F238E27FC236}">
                <a16:creationId xmlns:a16="http://schemas.microsoft.com/office/drawing/2014/main" id="{0DFB787F-BB1F-2FB7-E2C1-F840A71C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54" y="3526971"/>
            <a:ext cx="3057783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491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code representation.">
            <a:extLst>
              <a:ext uri="{FF2B5EF4-FFF2-40B4-BE49-F238E27FC236}">
                <a16:creationId xmlns:a16="http://schemas.microsoft.com/office/drawing/2014/main" id="{BD327FF2-AFA2-EC88-B0DB-FD3F1D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091" r="94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853CC-962C-ECFB-2C0F-8A05D6A3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14599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8922-A9BB-8778-C73D-F1663757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6E90-ABB7-7C66-84DC-08AF0051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 terms of pin outs 4 digital IO pins are required for control of the motor controller and 2 analog pins are used to input the joystick position to the Arduino</a:t>
            </a:r>
          </a:p>
          <a:p>
            <a:r>
              <a:rPr lang="en-US"/>
              <a:t>Joystick Y and X directions control each respective motors</a:t>
            </a:r>
          </a:p>
          <a:p>
            <a:r>
              <a:rPr lang="en-US"/>
              <a:t>Each joystick has movement threshold close to extreme positions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C14154-9A36-B6B6-A98C-6DDAAE37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10" y="2402308"/>
            <a:ext cx="5034159" cy="388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F13C2-0273-F2BB-237A-A213E991B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401" y="119631"/>
            <a:ext cx="2506115" cy="205135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082EAF-5895-54D5-BB0E-77E588F5A6D9}"/>
              </a:ext>
            </a:extLst>
          </p:cNvPr>
          <p:cNvCxnSpPr>
            <a:cxnSpLocks/>
          </p:cNvCxnSpPr>
          <p:nvPr/>
        </p:nvCxnSpPr>
        <p:spPr>
          <a:xfrm flipV="1">
            <a:off x="5495827" y="4430598"/>
            <a:ext cx="1404594" cy="1051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229DBB-90DD-A81B-F91F-3A904B3CB3BA}"/>
              </a:ext>
            </a:extLst>
          </p:cNvPr>
          <p:cNvCxnSpPr/>
          <p:nvPr/>
        </p:nvCxnSpPr>
        <p:spPr>
          <a:xfrm>
            <a:off x="5495827" y="4564534"/>
            <a:ext cx="1527142" cy="138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F19903-251A-8F5A-9CB6-83B9370870EA}"/>
                  </a:ext>
                </a:extLst>
              </p14:cNvPr>
              <p14:cNvContentPartPr/>
              <p14:nvPr/>
            </p14:nvContentPartPr>
            <p14:xfrm>
              <a:off x="6586913" y="2648372"/>
              <a:ext cx="262080" cy="1207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F19903-251A-8F5A-9CB6-83B9370870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7913" y="2639372"/>
                <a:ext cx="27972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A40197-592E-EE09-F3A0-E9A762488D69}"/>
              </a:ext>
            </a:extLst>
          </p:cNvPr>
          <p:cNvCxnSpPr/>
          <p:nvPr/>
        </p:nvCxnSpPr>
        <p:spPr>
          <a:xfrm>
            <a:off x="5618375" y="3120272"/>
            <a:ext cx="968538" cy="308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30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BD70-9519-0E3E-FCCB-3E0FE07B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>
            <a:normAutofit/>
          </a:bodyPr>
          <a:lstStyle/>
          <a:p>
            <a:endParaRPr lang="en-CA" sz="36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839A052-40FB-AF45-23A1-A8473DCD9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/>
              <a:t>2 motor functions are called within the loop that set the directions of each motor </a:t>
            </a:r>
          </a:p>
          <a:p>
            <a:r>
              <a:rPr lang="en-US" sz="1800"/>
              <a:t>Directions are changed by setting respective direction pins to high or low</a:t>
            </a:r>
            <a:endParaRPr lang="en-CA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5000C-11EF-7343-4501-9975DC3EE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556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B02FA5-D871-B557-3EC4-0EFFE60E8790}"/>
              </a:ext>
            </a:extLst>
          </p:cNvPr>
          <p:cNvCxnSpPr/>
          <p:nvPr/>
        </p:nvCxnSpPr>
        <p:spPr>
          <a:xfrm>
            <a:off x="4402528" y="4299626"/>
            <a:ext cx="1044961" cy="379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4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BD70-9519-0E3E-FCCB-3E0FE07B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>
            <a:normAutofit/>
          </a:bodyPr>
          <a:lstStyle/>
          <a:p>
            <a:endParaRPr lang="en-CA" sz="36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839A052-40FB-AF45-23A1-A8473DCD9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/>
              <a:t>Joystick x and y values are read from the analog pins </a:t>
            </a:r>
          </a:p>
          <a:p>
            <a:r>
              <a:rPr lang="en-US" sz="1800"/>
              <a:t>Motor direction functions are called within the main loop when the joystick position in either the y or x axis pass the minimum and maximum thresholds </a:t>
            </a:r>
            <a:endParaRPr lang="en-CA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344A3-F596-67D8-26D2-ABCF213F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47" y="1450259"/>
            <a:ext cx="4524989" cy="48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912A-D264-9E4F-2822-25F9B45D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US"/>
              <a:t>ACCELEROMETER</a:t>
            </a:r>
          </a:p>
        </p:txBody>
      </p:sp>
      <p:pic>
        <p:nvPicPr>
          <p:cNvPr id="4" name="Picture 3" descr="6-axis Bluetooth Gyroscope Accelerometer Sensor">
            <a:extLst>
              <a:ext uri="{FF2B5EF4-FFF2-40B4-BE49-F238E27FC236}">
                <a16:creationId xmlns:a16="http://schemas.microsoft.com/office/drawing/2014/main" id="{89BFC5D8-2C16-EB5E-A903-4E912DEFF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" r="1019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7850-797F-FD53-B2CF-C34504A1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25113"/>
            <a:ext cx="4797256" cy="4223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Issues with accelerometer </a:t>
            </a:r>
          </a:p>
          <a:p>
            <a:pPr marL="457200" lvl="1" indent="0">
              <a:buClr>
                <a:srgbClr val="B31166">
                  <a:lumMod val="60000"/>
                  <a:lumOff val="40000"/>
                </a:srgbClr>
              </a:buClr>
              <a:buNone/>
            </a:pPr>
            <a:endParaRPr lang="en-US"/>
          </a:p>
          <a:p>
            <a:r>
              <a:rPr lang="en-US"/>
              <a:t>What if it worked?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Accelerometer communication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Position Based Actuation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Image Processing based on Position Data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0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8B70-6DBD-2DA8-13D8-927DA6F3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</p:spPr>
        <p:txBody>
          <a:bodyPr>
            <a:normAutofit/>
          </a:bodyPr>
          <a:lstStyle/>
          <a:p>
            <a:r>
              <a:rPr lang="en-US"/>
              <a:t>Effective Prototype?</a:t>
            </a:r>
          </a:p>
        </p:txBody>
      </p:sp>
      <p:pic>
        <p:nvPicPr>
          <p:cNvPr id="7" name="Picture 6" descr="A black and yellow device with wires&#10;&#10;Description automatically generated">
            <a:extLst>
              <a:ext uri="{FF2B5EF4-FFF2-40B4-BE49-F238E27FC236}">
                <a16:creationId xmlns:a16="http://schemas.microsoft.com/office/drawing/2014/main" id="{0368F711-35CF-6CE1-4758-0CFBE191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7" r="3" b="2446"/>
          <a:stretch/>
        </p:blipFill>
        <p:spPr>
          <a:xfrm>
            <a:off x="6103423" y="-1"/>
            <a:ext cx="6087038" cy="34289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4FBD6-A8E7-4AAF-914D-B7E8BE596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4AE2-B013-23D0-F811-750DA7D26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34142"/>
            <a:ext cx="4764245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 sz="1400"/>
              <a:t>Good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Mechanical shape and design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General functionality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Scalable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Intuitive actuator interface (joystick)</a:t>
            </a:r>
          </a:p>
          <a:p>
            <a:pPr marL="0" indent="0">
              <a:lnSpc>
                <a:spcPct val="90000"/>
              </a:lnSpc>
              <a:buClr>
                <a:srgbClr val="B31166">
                  <a:lumMod val="60000"/>
                  <a:lumOff val="40000"/>
                </a:srgbClr>
              </a:buClr>
              <a:buNone/>
            </a:pPr>
            <a:endParaRPr lang="en-US" sz="14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Bad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No transducer for C-arm translation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Poor set screw design 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Non-steady actuator performance 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No feedback mechanism (accelerometer non-functioning)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No full-stop locking mechanism + poor resolution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400"/>
              <a:t>Gears have wiggle</a:t>
            </a:r>
          </a:p>
        </p:txBody>
      </p:sp>
      <p:pic>
        <p:nvPicPr>
          <p:cNvPr id="5" name="Picture 2" descr="A white object with wires&#10;&#10;Description automatically generated">
            <a:extLst>
              <a:ext uri="{FF2B5EF4-FFF2-40B4-BE49-F238E27FC236}">
                <a16:creationId xmlns:a16="http://schemas.microsoft.com/office/drawing/2014/main" id="{0B9320D0-6354-F36A-F284-874EF2F90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-2" b="-2"/>
          <a:stretch/>
        </p:blipFill>
        <p:spPr bwMode="auto">
          <a:xfrm>
            <a:off x="6103423" y="3428999"/>
            <a:ext cx="6087038" cy="342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8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9454-4234-FE0E-49E4-1F0208B9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r>
              <a:rPr lang="en-US"/>
              <a:t>Project Lessons</a:t>
            </a:r>
          </a:p>
        </p:txBody>
      </p:sp>
      <p:pic>
        <p:nvPicPr>
          <p:cNvPr id="6" name="Picture 5" descr="A close up of wires&#10;&#10;Description automatically generated">
            <a:extLst>
              <a:ext uri="{FF2B5EF4-FFF2-40B4-BE49-F238E27FC236}">
                <a16:creationId xmlns:a16="http://schemas.microsoft.com/office/drawing/2014/main" id="{852EF73C-31E2-4780-4F9B-25DCC6646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9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A115-4F17-F179-0F19-3BEDC1A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1718733"/>
            <a:ext cx="6249784" cy="380999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600"/>
              <a:t>Start early and plan for mistakes 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Accelerometer issues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 sz="16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600"/>
              <a:t>Design for tolerancing 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Size and shape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 sz="16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600"/>
              <a:t>Seak most efficient design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Lowest Infill to support prototype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Unnecessary material usage 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 sz="16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 sz="1600"/>
              <a:t>Use what you already have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Don’t reinvent the wheel 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 sz="1600"/>
              <a:t>Tried to create our own motor controller - we already have one!</a:t>
            </a:r>
          </a:p>
          <a:p>
            <a:pPr marL="457200" lvl="1" indent="0">
              <a:lnSpc>
                <a:spcPct val="90000"/>
              </a:lnSpc>
              <a:buClr>
                <a:srgbClr val="EF53A5"/>
              </a:buClr>
              <a:buNone/>
            </a:pPr>
            <a:endParaRPr lang="en-US" sz="11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 sz="1100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50086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089B-A25B-B763-3263-705408A7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Thankyou</a:t>
            </a:r>
          </a:p>
        </p:txBody>
      </p:sp>
      <p:pic>
        <p:nvPicPr>
          <p:cNvPr id="5" name="Picture 4" descr="A person sitting in front of a machine&#10;&#10;Description automatically generated">
            <a:extLst>
              <a:ext uri="{FF2B5EF4-FFF2-40B4-BE49-F238E27FC236}">
                <a16:creationId xmlns:a16="http://schemas.microsoft.com/office/drawing/2014/main" id="{459ED4C9-4AEE-4B66-F052-24CE224E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1" t="95" r="37481" b="91"/>
          <a:stretch/>
        </p:blipFill>
        <p:spPr>
          <a:xfrm>
            <a:off x="4223725" y="850780"/>
            <a:ext cx="5686354" cy="55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4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4E6082AA-945E-E554-72DB-2223A9CE36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9092" t="14788" r="-7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6539D-1133-477F-6567-4E770299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Questions?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115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323DFE-EFD0-BFBF-2C73-592FA40A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80555"/>
            <a:ext cx="9252154" cy="1016654"/>
          </a:xfrm>
        </p:spPr>
        <p:txBody>
          <a:bodyPr>
            <a:normAutofit/>
          </a:bodyPr>
          <a:lstStyle/>
          <a:p>
            <a:r>
              <a:rPr lang="en-CA"/>
              <a:t>Medical  Relevance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1AA06-E3DA-7A3C-AD12-EAE166C4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96" y="2432044"/>
            <a:ext cx="5897520" cy="44206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200">
                <a:solidFill>
                  <a:schemeClr val="bg1"/>
                </a:solidFill>
              </a:rPr>
              <a:t>Developed in late 19th Century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>
                <a:solidFill>
                  <a:schemeClr val="bg1"/>
                </a:solidFill>
              </a:rPr>
              <a:t>Popularized in 1960s</a:t>
            </a:r>
          </a:p>
          <a:p>
            <a:pPr>
              <a:buClr>
                <a:srgbClr val="EF53A5"/>
              </a:buClr>
              <a:buFont typeface="Wingdings" charset="2"/>
              <a:buChar char="Ø"/>
            </a:pPr>
            <a:r>
              <a:rPr lang="en-US" sz="2200">
                <a:solidFill>
                  <a:schemeClr val="bg1"/>
                </a:solidFill>
              </a:rPr>
              <a:t>Uses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>
                <a:solidFill>
                  <a:schemeClr val="bg1"/>
                </a:solidFill>
              </a:rPr>
              <a:t>Surgery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>
                <a:solidFill>
                  <a:schemeClr val="bg1"/>
                </a:solidFill>
              </a:rPr>
              <a:t>Cardiology</a:t>
            </a:r>
          </a:p>
          <a:p>
            <a:pPr>
              <a:buClr>
                <a:srgbClr val="EF53A5"/>
              </a:buClr>
              <a:buFont typeface="Wingdings" charset="2"/>
              <a:buChar char="Ø"/>
            </a:pPr>
            <a:r>
              <a:rPr lang="en-US" sz="2200">
                <a:solidFill>
                  <a:schemeClr val="bg1"/>
                </a:solidFill>
              </a:rPr>
              <a:t>Decline in use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>
                <a:solidFill>
                  <a:schemeClr val="bg1"/>
                </a:solidFill>
              </a:rPr>
              <a:t>Exposure based health concerns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r>
              <a:rPr lang="en-US">
                <a:solidFill>
                  <a:schemeClr val="bg1"/>
                </a:solidFill>
              </a:rPr>
              <a:t>Lack of Training</a:t>
            </a:r>
            <a:endParaRPr lang="en-US"/>
          </a:p>
          <a:p>
            <a:pPr marL="457200" lvl="1" indent="0">
              <a:buClr>
                <a:srgbClr val="EF53A5"/>
              </a:buClr>
              <a:buNone/>
            </a:pPr>
            <a:endParaRPr lang="en-US">
              <a:solidFill>
                <a:schemeClr val="bg1"/>
              </a:solidFill>
            </a:endParaRPr>
          </a:p>
          <a:p>
            <a:pPr>
              <a:buClr>
                <a:srgbClr val="EF53A5"/>
              </a:buClr>
              <a:buFont typeface="Wingdings" charset="2"/>
              <a:buChar char="Ø"/>
            </a:pPr>
            <a:r>
              <a:rPr lang="en-US" sz="2200">
                <a:solidFill>
                  <a:schemeClr val="bg1"/>
                </a:solidFill>
              </a:rPr>
              <a:t>How can we combat these issues?</a:t>
            </a: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endParaRPr lang="en-US">
              <a:solidFill>
                <a:schemeClr val="bg1"/>
              </a:solidFill>
            </a:endParaRPr>
          </a:p>
          <a:p>
            <a:pPr lvl="1">
              <a:buClr>
                <a:srgbClr val="EF53A5"/>
              </a:buClr>
              <a:buFont typeface="Courier New" charset="2"/>
              <a:buChar char="o"/>
            </a:pPr>
            <a:endParaRPr lang="en-US">
              <a:solidFill>
                <a:schemeClr val="bg1"/>
              </a:solidFill>
            </a:endParaRPr>
          </a:p>
          <a:p>
            <a:pPr marL="457200" lvl="1" indent="0">
              <a:buClr>
                <a:srgbClr val="EF53A5"/>
              </a:buClr>
              <a:buNone/>
            </a:pPr>
            <a:endParaRPr lang="en-US">
              <a:solidFill>
                <a:schemeClr val="bg1"/>
              </a:solidFill>
            </a:endParaRPr>
          </a:p>
          <a:p>
            <a:pPr marL="457200" lvl="1" indent="0">
              <a:buClr>
                <a:srgbClr val="B31166">
                  <a:lumMod val="60000"/>
                  <a:lumOff val="40000"/>
                </a:srgbClr>
              </a:buClr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A4940-0BA4-9406-EDF3-6D342E071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6" t="11487" r="13793" b="5421"/>
          <a:stretch/>
        </p:blipFill>
        <p:spPr>
          <a:xfrm>
            <a:off x="6479695" y="2548281"/>
            <a:ext cx="4676069" cy="36620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AA86B-DDDA-4191-959B-46FD6D91F673}"/>
              </a:ext>
            </a:extLst>
          </p:cNvPr>
          <p:cNvSpPr txBox="1"/>
          <p:nvPr/>
        </p:nvSpPr>
        <p:spPr>
          <a:xfrm>
            <a:off x="646946" y="1059786"/>
            <a:ext cx="44934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/>
              <a:t>Fluoroscopy</a:t>
            </a:r>
          </a:p>
        </p:txBody>
      </p:sp>
    </p:spTree>
    <p:extLst>
      <p:ext uri="{BB962C8B-B14F-4D97-AF65-F5344CB8AC3E}">
        <p14:creationId xmlns:p14="http://schemas.microsoft.com/office/powerpoint/2010/main" val="22098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DE96-1017-6906-51B5-E39193A0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D611-A7CB-59CD-D8D8-D2B3116F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Volunteer?</a:t>
            </a:r>
          </a:p>
        </p:txBody>
      </p:sp>
    </p:spTree>
    <p:extLst>
      <p:ext uri="{BB962C8B-B14F-4D97-AF65-F5344CB8AC3E}">
        <p14:creationId xmlns:p14="http://schemas.microsoft.com/office/powerpoint/2010/main" val="121331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FF127-8E01-F47D-7CB3-B99FD903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8523" r="14773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68217-4FB8-1F2B-6071-5E44B8D7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Mechanical Design</a:t>
            </a:r>
          </a:p>
        </p:txBody>
      </p:sp>
    </p:spTree>
    <p:extLst>
      <p:ext uri="{BB962C8B-B14F-4D97-AF65-F5344CB8AC3E}">
        <p14:creationId xmlns:p14="http://schemas.microsoft.com/office/powerpoint/2010/main" val="163574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06FB-6B67-8CB3-0B5A-4AE26B8F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4793473" cy="1675975"/>
          </a:xfrm>
        </p:spPr>
        <p:txBody>
          <a:bodyPr>
            <a:normAutofit/>
          </a:bodyPr>
          <a:lstStyle/>
          <a:p>
            <a:r>
              <a:rPr lang="en-US"/>
              <a:t>Bed Mechanism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D1955F2-97E1-F5BB-4CCC-519A626B6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5" r="-2" b="50135"/>
          <a:stretch/>
        </p:blipFill>
        <p:spPr bwMode="auto">
          <a:xfrm>
            <a:off x="6094412" y="609137"/>
            <a:ext cx="5449888" cy="27662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4273-ED74-5652-4367-0487CE78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5" y="2484544"/>
            <a:ext cx="4799145" cy="37638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/>
              <a:t>Rack and Pinion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Small tooth number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Effective 3D-Printing 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Less resolution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Small pitch diameter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Efficient use of space</a:t>
            </a:r>
          </a:p>
          <a:p>
            <a:pPr lvl="2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High start-up torque / overpowers static friction</a:t>
            </a:r>
          </a:p>
          <a:p>
            <a:pPr lvl="3"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/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Friction fit to remove need for external support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endParaRPr lang="en-US"/>
          </a:p>
        </p:txBody>
      </p:sp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148FD0C4-72FA-A00E-1C3E-5F2742787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7" r="13222" b="-2"/>
          <a:stretch/>
        </p:blipFill>
        <p:spPr>
          <a:xfrm>
            <a:off x="6094412" y="3482108"/>
            <a:ext cx="5449888" cy="2766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56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188D-9149-D4B4-1D48-C62E5572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4793473" cy="1675975"/>
          </a:xfrm>
        </p:spPr>
        <p:txBody>
          <a:bodyPr>
            <a:normAutofit/>
          </a:bodyPr>
          <a:lstStyle/>
          <a:p>
            <a:r>
              <a:rPr lang="en-US"/>
              <a:t>C-Arm Mechanism</a:t>
            </a:r>
          </a:p>
        </p:txBody>
      </p:sp>
      <p:pic>
        <p:nvPicPr>
          <p:cNvPr id="4" name="Picture 3" descr="A computer screen with a circular object&#10;&#10;Description automatically generated">
            <a:extLst>
              <a:ext uri="{FF2B5EF4-FFF2-40B4-BE49-F238E27FC236}">
                <a16:creationId xmlns:a16="http://schemas.microsoft.com/office/drawing/2014/main" id="{222AAAA7-E46E-0AF2-4A07-8D64BD4C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5" r="2" b="13519"/>
          <a:stretch/>
        </p:blipFill>
        <p:spPr>
          <a:xfrm>
            <a:off x="6094412" y="609137"/>
            <a:ext cx="5449888" cy="2766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CA9BE-8F3A-D9D8-4464-B1919EE3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5" y="2484544"/>
            <a:ext cx="4799145" cy="37638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Arial" charset="2"/>
              <a:buChar char="•"/>
            </a:pPr>
            <a:r>
              <a:rPr lang="en-US"/>
              <a:t>Bearing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Reduces friction in rotational movement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Motor Fitting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Tolerancing issues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Set Screw System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Preferably more user friendly </a:t>
            </a:r>
          </a:p>
          <a:p>
            <a:pPr>
              <a:lnSpc>
                <a:spcPct val="90000"/>
              </a:lnSpc>
              <a:buClr>
                <a:srgbClr val="EF53A5"/>
              </a:buClr>
              <a:buFont typeface="Arial" charset="2"/>
              <a:buChar char="•"/>
            </a:pPr>
            <a:r>
              <a:rPr lang="en-US"/>
              <a:t>Torque Capabilities </a:t>
            </a:r>
          </a:p>
          <a:p>
            <a:pPr lvl="1">
              <a:lnSpc>
                <a:spcPct val="90000"/>
              </a:lnSpc>
              <a:buClr>
                <a:srgbClr val="EF53A5"/>
              </a:buClr>
              <a:buFont typeface="Courier New" charset="2"/>
              <a:buChar char="o"/>
            </a:pPr>
            <a:r>
              <a:rPr lang="en-US"/>
              <a:t>Low mass of C-arm = Low rotational inertia 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EA8DB4-AB41-981A-D669-8A5D01AB6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-2" b="-2"/>
          <a:stretch/>
        </p:blipFill>
        <p:spPr bwMode="auto">
          <a:xfrm>
            <a:off x="6094412" y="3482108"/>
            <a:ext cx="5449888" cy="27662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54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signage">
            <a:extLst>
              <a:ext uri="{FF2B5EF4-FFF2-40B4-BE49-F238E27FC236}">
                <a16:creationId xmlns:a16="http://schemas.microsoft.com/office/drawing/2014/main" id="{7C3807FE-F399-1DB6-1E81-2F43E69D0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278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5531B-3017-ED50-DB20-E1EB1313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Electrical Design</a:t>
            </a:r>
          </a:p>
        </p:txBody>
      </p:sp>
    </p:spTree>
    <p:extLst>
      <p:ext uri="{BB962C8B-B14F-4D97-AF65-F5344CB8AC3E}">
        <p14:creationId xmlns:p14="http://schemas.microsoft.com/office/powerpoint/2010/main" val="39972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640-7344-4BCC-E109-A0BD50B3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/>
              <a:t>Micro Controller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1F7AB1-813F-1551-688D-4A3B9508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An Arduino Uno was chosen due to it being readily available and easy to use by others should they want to replicate this project</a:t>
            </a:r>
          </a:p>
          <a:p>
            <a:r>
              <a:rPr lang="en-US" err="1"/>
              <a:t>MSEduino</a:t>
            </a:r>
            <a:r>
              <a:rPr lang="en-US"/>
              <a:t> could also be used but not readily available to everyone and difficult to use at times (especially when uploading code)</a:t>
            </a:r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Content Placeholder 3" descr="Carte compatible Joy-it Arduino Uno R3 DIP Joy-IT ATMega328 1 pc(s) -  Conrad Electronic France">
            <a:extLst>
              <a:ext uri="{FF2B5EF4-FFF2-40B4-BE49-F238E27FC236}">
                <a16:creationId xmlns:a16="http://schemas.microsoft.com/office/drawing/2014/main" id="{55DF23C9-30C0-B45C-CC09-1E1F347E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541974"/>
            <a:ext cx="5449889" cy="3774048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27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08CF-5AEF-64A0-CBCE-9711C5EC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/>
              <a:t>Power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7B84-458F-1037-B388-1A8E4C83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541987" cy="398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 9v battery is used as the power source for the circuit. </a:t>
            </a:r>
          </a:p>
          <a:p>
            <a:pPr>
              <a:lnSpc>
                <a:spcPct val="90000"/>
              </a:lnSpc>
              <a:buClr>
                <a:srgbClr val="EF53A5"/>
              </a:buClr>
            </a:pPr>
            <a:endParaRPr lang="en-US"/>
          </a:p>
          <a:p>
            <a:pPr>
              <a:lnSpc>
                <a:spcPct val="90000"/>
              </a:lnSpc>
              <a:buClr>
                <a:srgbClr val="EF53A5"/>
              </a:buClr>
            </a:pPr>
            <a:r>
              <a:rPr lang="en-US"/>
              <a:t>Motors are rated for 6v so a power supply module is used to step down the voltage to 5v while keeping current high. </a:t>
            </a:r>
          </a:p>
          <a:p>
            <a:pPr>
              <a:lnSpc>
                <a:spcPct val="90000"/>
              </a:lnSpc>
              <a:buClr>
                <a:srgbClr val="EF53A5"/>
              </a:buClr>
            </a:pPr>
            <a:endParaRPr lang="en-US"/>
          </a:p>
          <a:p>
            <a:pPr>
              <a:lnSpc>
                <a:spcPct val="90000"/>
              </a:lnSpc>
              <a:buClr>
                <a:srgbClr val="EF53A5"/>
              </a:buClr>
            </a:pPr>
            <a:endParaRPr lang="en-US"/>
          </a:p>
          <a:p>
            <a:pPr>
              <a:lnSpc>
                <a:spcPct val="90000"/>
              </a:lnSpc>
              <a:buClr>
                <a:srgbClr val="EF53A5"/>
              </a:buClr>
            </a:pPr>
            <a:endParaRPr 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 descr="Power Supply Module — SunFounder uno-and-mega-kit documentation">
            <a:extLst>
              <a:ext uri="{FF2B5EF4-FFF2-40B4-BE49-F238E27FC236}">
                <a16:creationId xmlns:a16="http://schemas.microsoft.com/office/drawing/2014/main" id="{DD1F64AB-1ABC-EBA6-3CE3-70759CCC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283105"/>
            <a:ext cx="5449889" cy="4291787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450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C4E5EB99E7F4469D32731C64824B2A" ma:contentTypeVersion="6" ma:contentTypeDescription="Create a new document." ma:contentTypeScope="" ma:versionID="b7c2669a86a67e4b67c0749a3f7dfc42">
  <xsd:schema xmlns:xsd="http://www.w3.org/2001/XMLSchema" xmlns:xs="http://www.w3.org/2001/XMLSchema" xmlns:p="http://schemas.microsoft.com/office/2006/metadata/properties" xmlns:ns2="f4500f47-e687-4290-9f78-b5d82e954fc0" xmlns:ns3="321d3f5f-2d89-43ec-92af-ee38b5edc33f" targetNamespace="http://schemas.microsoft.com/office/2006/metadata/properties" ma:root="true" ma:fieldsID="87f4326a6b3356f481d2865c3ca2233d" ns2:_="" ns3:_="">
    <xsd:import namespace="f4500f47-e687-4290-9f78-b5d82e954fc0"/>
    <xsd:import namespace="321d3f5f-2d89-43ec-92af-ee38b5edc3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500f47-e687-4290-9f78-b5d82e954f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1d3f5f-2d89-43ec-92af-ee38b5edc33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21d3f5f-2d89-43ec-92af-ee38b5edc33f">
      <UserInfo>
        <DisplayName>Armin Bradaric</DisplayName>
        <AccountId>17</AccountId>
        <AccountType/>
      </UserInfo>
      <UserInfo>
        <DisplayName>Nathan David Graff</DisplayName>
        <AccountId>18</AccountId>
        <AccountType/>
      </UserInfo>
      <UserInfo>
        <DisplayName>Sean McBride</DisplayName>
        <AccountId>19</AccountId>
        <AccountType/>
      </UserInfo>
      <UserInfo>
        <DisplayName>Peter Fleming</DisplayName>
        <AccountId>20</AccountId>
        <AccountType/>
      </UserInfo>
      <UserInfo>
        <DisplayName>Hanro Delport</DisplayName>
        <AccountId>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2DF767-F4BE-479C-B0DA-5C8D11B5FC2A}">
  <ds:schemaRefs>
    <ds:schemaRef ds:uri="321d3f5f-2d89-43ec-92af-ee38b5edc33f"/>
    <ds:schemaRef ds:uri="f4500f47-e687-4290-9f78-b5d82e954f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B9057D-30C8-477A-A7C8-0720BE4F9D9A}">
  <ds:schemaRefs>
    <ds:schemaRef ds:uri="321d3f5f-2d89-43ec-92af-ee38b5edc33f"/>
    <ds:schemaRef ds:uri="f4500f47-e687-4290-9f78-b5d82e954f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3E86C8-A0D4-4C18-AF78-1AAB143A2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Fluoroscopy</vt:lpstr>
      <vt:lpstr>Medical  Relevance</vt:lpstr>
      <vt:lpstr>Demonstration!</vt:lpstr>
      <vt:lpstr>Mechanical Design</vt:lpstr>
      <vt:lpstr>Bed Mechanism</vt:lpstr>
      <vt:lpstr>C-Arm Mechanism</vt:lpstr>
      <vt:lpstr>Electrical Design</vt:lpstr>
      <vt:lpstr>Micro Controller </vt:lpstr>
      <vt:lpstr>Power Distribution</vt:lpstr>
      <vt:lpstr>Motor Control</vt:lpstr>
      <vt:lpstr>Software Design</vt:lpstr>
      <vt:lpstr>Arduino Software</vt:lpstr>
      <vt:lpstr>PowerPoint Presentation</vt:lpstr>
      <vt:lpstr>PowerPoint Presentation</vt:lpstr>
      <vt:lpstr>ACCELEROMETER</vt:lpstr>
      <vt:lpstr>Effective Prototype?</vt:lpstr>
      <vt:lpstr>Project Lessons</vt:lpstr>
      <vt:lpstr>Thankyou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2024-04-16T03:20:20Z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0x010100FDC4E5EB99E7F4469D32731C64824B2A</vt:lpwstr>
  </property>
</Properties>
</file>